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7"/>
  </p:notesMasterIdLst>
  <p:handoutMasterIdLst>
    <p:handoutMasterId r:id="rId8"/>
  </p:handoutMasterIdLst>
  <p:sldIdLst>
    <p:sldId id="286" r:id="rId2"/>
    <p:sldId id="287" r:id="rId3"/>
    <p:sldId id="285" r:id="rId4"/>
    <p:sldId id="284" r:id="rId5"/>
    <p:sldId id="28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1D8"/>
    <a:srgbClr val="3F6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>
        <p:scale>
          <a:sx n="73" d="100"/>
          <a:sy n="73" d="100"/>
        </p:scale>
        <p:origin x="-57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38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75311550623101"/>
          <c:y val="3.6842105263157891E-2"/>
          <c:w val="0.83352247504495025"/>
          <c:h val="0.8108599254040613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4530816"/>
        <c:axId val="80219520"/>
        <c:axId val="0"/>
      </c:bar3DChart>
      <c:catAx>
        <c:axId val="3453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80219520"/>
        <c:crosses val="autoZero"/>
        <c:auto val="1"/>
        <c:lblAlgn val="ctr"/>
        <c:lblOffset val="100"/>
        <c:noMultiLvlLbl val="0"/>
      </c:catAx>
      <c:valAx>
        <c:axId val="8021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30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385826771653545"/>
          <c:y val="0.1138684210526316"/>
          <c:w val="0.24"/>
          <c:h val="0.188052631578947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C1FBA-CF23-45CA-A289-03E32D160964}" type="datetimeFigureOut">
              <a:rPr lang="zh-CN" altLang="en-US" smtClean="0"/>
              <a:t>2018/1/7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2B0C5-C56D-47E9-BCFE-D990A940F1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700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66BD8-0FC1-456F-BDC6-7D0CA8E36566}" type="datetimeFigureOut">
              <a:rPr lang="zh-CN" altLang="en-US" smtClean="0"/>
              <a:t>2018/1/7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FC841-E2E1-4802-8701-94EA307E94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59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60" y="5815086"/>
            <a:ext cx="2458720" cy="65087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149566"/>
            <a:ext cx="7886700" cy="8995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628650" y="5114029"/>
            <a:ext cx="7886700" cy="604299"/>
          </a:xfrm>
        </p:spPr>
        <p:txBody>
          <a:bodyPr anchor="ctr">
            <a:noAutofit/>
          </a:bodyPr>
          <a:lstStyle>
            <a:lvl1pPr algn="ctr">
              <a:defRPr lang="zh-CN" altLang="en-US" sz="2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" t="172" r="40" b="-12"/>
          <a:stretch/>
        </p:blipFill>
        <p:spPr>
          <a:xfrm>
            <a:off x="0" y="0"/>
            <a:ext cx="9144000" cy="3899805"/>
          </a:xfrm>
          <a:prstGeom prst="rect">
            <a:avLst/>
          </a:prstGeom>
          <a:ln>
            <a:noFill/>
          </a:ln>
        </p:spPr>
      </p:pic>
      <p:cxnSp>
        <p:nvCxnSpPr>
          <p:cNvPr id="9" name="直接连接符 8"/>
          <p:cNvCxnSpPr/>
          <p:nvPr/>
        </p:nvCxnSpPr>
        <p:spPr>
          <a:xfrm>
            <a:off x="0" y="3899805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48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2" pos="2880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494025" y="1685678"/>
            <a:ext cx="8372163" cy="492149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600"/>
            </a:lvl3pPr>
            <a:lvl4pPr>
              <a:buClr>
                <a:schemeClr val="accent1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4024" y="974277"/>
            <a:ext cx="8372163" cy="57418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05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内容占位符 11"/>
          <p:cNvSpPr>
            <a:spLocks noGrp="1"/>
          </p:cNvSpPr>
          <p:nvPr>
            <p:ph sz="quarter" idx="10"/>
          </p:nvPr>
        </p:nvSpPr>
        <p:spPr>
          <a:xfrm>
            <a:off x="262394" y="1717675"/>
            <a:ext cx="4032000" cy="482624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600"/>
            </a:lvl3pPr>
            <a:lvl4pPr>
              <a:buClr>
                <a:schemeClr val="accent1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sz="quarter" idx="11"/>
          </p:nvPr>
        </p:nvSpPr>
        <p:spPr>
          <a:xfrm>
            <a:off x="4786313" y="1717675"/>
            <a:ext cx="4032250" cy="482624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600"/>
            </a:lvl3pPr>
            <a:lvl4pPr>
              <a:buClr>
                <a:schemeClr val="accent1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393" y="975600"/>
            <a:ext cx="8556169" cy="576000"/>
          </a:xfrm>
          <a:prstGeom prst="rect">
            <a:avLst/>
          </a:prstGeom>
        </p:spPr>
        <p:txBody>
          <a:bodyPr/>
          <a:lstStyle>
            <a:lvl1pPr>
              <a:defRPr lang="zh-CN" altLang="en-US"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32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880">
          <p15:clr>
            <a:srgbClr val="FBAE40"/>
          </p15:clr>
        </p15:guide>
        <p15:guide id="3" pos="1620">
          <p15:clr>
            <a:srgbClr val="FBAE40"/>
          </p15:clr>
        </p15:guide>
        <p15:guide id="4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封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3073"/>
            <a:ext cx="9144000" cy="28117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4" y="3608990"/>
            <a:ext cx="3021843" cy="799946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87896" y="1371600"/>
            <a:ext cx="8410492" cy="926932"/>
          </a:xfrm>
        </p:spPr>
        <p:txBody>
          <a:bodyPr>
            <a:noAutofit/>
          </a:bodyPr>
          <a:lstStyle>
            <a:lvl1pPr algn="ctr"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3073"/>
            <a:ext cx="9144000" cy="2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7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793" cy="664522"/>
          </a:xfrm>
          <a:prstGeom prst="rect">
            <a:avLst/>
          </a:prstGeom>
        </p:spPr>
      </p:pic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413468" y="1673352"/>
            <a:ext cx="8340421" cy="4999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0" y="6766560"/>
            <a:ext cx="9144000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4" y="168582"/>
            <a:ext cx="1517655" cy="40141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1"/>
            <a:ext cx="9144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231682"/>
            <a:ext cx="9144000" cy="332713"/>
          </a:xfrm>
          <a:prstGeom prst="rect">
            <a:avLst/>
          </a:prstGeom>
        </p:spPr>
      </p:pic>
      <p:sp>
        <p:nvSpPr>
          <p:cNvPr id="4" name="标题占位符 3"/>
          <p:cNvSpPr>
            <a:spLocks noGrp="1"/>
          </p:cNvSpPr>
          <p:nvPr>
            <p:ph type="title"/>
          </p:nvPr>
        </p:nvSpPr>
        <p:spPr>
          <a:xfrm>
            <a:off x="413468" y="863020"/>
            <a:ext cx="8410492" cy="70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793" cy="664522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0" y="6766560"/>
            <a:ext cx="9144000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4" y="168582"/>
            <a:ext cx="1517655" cy="401413"/>
          </a:xfrm>
          <a:prstGeom prst="rect">
            <a:avLst/>
          </a:prstGeom>
        </p:spPr>
      </p:pic>
      <p:sp>
        <p:nvSpPr>
          <p:cNvPr id="16" name="矩形 15"/>
          <p:cNvSpPr/>
          <p:nvPr userDrawn="1"/>
        </p:nvSpPr>
        <p:spPr>
          <a:xfrm>
            <a:off x="0" y="1"/>
            <a:ext cx="9144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1231682"/>
            <a:ext cx="9144000" cy="33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3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13" r:id="rId3"/>
    <p:sldLayoutId id="2147483818" r:id="rId4"/>
  </p:sldLayoutIdLst>
  <p:transition spd="med">
    <p:push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Calibri" panose="020F0502020204030204" pitchFamily="34" charset="0"/>
        <a:buChar char="▪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▪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▪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▪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▪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交大</a:t>
            </a:r>
            <a:r>
              <a:rPr lang="zh-CN" altLang="en-US" dirty="0" smtClean="0"/>
              <a:t>蓝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版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Gratefulness and Responsibility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086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>
          <a:xfrm>
            <a:off x="1332407" y="1685678"/>
            <a:ext cx="7115765" cy="4921498"/>
          </a:xfrm>
        </p:spPr>
        <p:txBody>
          <a:bodyPr/>
          <a:lstStyle/>
          <a:p>
            <a:r>
              <a:rPr lang="en-US" altLang="zh-CN" dirty="0" smtClean="0"/>
              <a:t>Intro</a:t>
            </a:r>
          </a:p>
          <a:p>
            <a:r>
              <a:rPr lang="en-US" altLang="zh-CN" dirty="0" smtClean="0"/>
              <a:t>Methods</a:t>
            </a:r>
          </a:p>
          <a:p>
            <a:r>
              <a:rPr lang="en-US" altLang="zh-CN" dirty="0" smtClean="0"/>
              <a:t>Results</a:t>
            </a:r>
          </a:p>
          <a:p>
            <a:r>
              <a:rPr lang="en-US" altLang="zh-CN" dirty="0" smtClean="0"/>
              <a:t>Conclusions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r>
              <a:rPr lang="en-US" altLang="zh-CN" dirty="0" smtClean="0"/>
              <a:t>,</a:t>
            </a:r>
            <a:r>
              <a:rPr lang="zh-CN" altLang="en-US" dirty="0"/>
              <a:t>过渡</a:t>
            </a:r>
            <a:r>
              <a:rPr lang="zh-CN" altLang="en-US" dirty="0" smtClean="0"/>
              <a:t>页</a:t>
            </a:r>
            <a:endParaRPr lang="zh-CN" altLang="en-US" dirty="0"/>
          </a:p>
        </p:txBody>
      </p:sp>
      <p:sp>
        <p:nvSpPr>
          <p:cNvPr id="4" name="下箭头 3"/>
          <p:cNvSpPr/>
          <p:nvPr/>
        </p:nvSpPr>
        <p:spPr>
          <a:xfrm rot="16200000">
            <a:off x="992779" y="1580607"/>
            <a:ext cx="339638" cy="7837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16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什么是专心？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CN" altLang="zh-CN" dirty="0"/>
              <a:t>小和尚问老和尚：</a:t>
            </a:r>
            <a:r>
              <a:rPr lang="en-US" altLang="zh-CN" dirty="0"/>
              <a:t>“</a:t>
            </a:r>
            <a:r>
              <a:rPr lang="zh-CN" altLang="zh-CN" dirty="0"/>
              <a:t>您得道前，做什么？</a:t>
            </a:r>
            <a:r>
              <a:rPr lang="en-US" altLang="zh-CN" dirty="0"/>
              <a:t>” </a:t>
            </a:r>
            <a:r>
              <a:rPr lang="zh-CN" altLang="zh-CN" dirty="0"/>
              <a:t>老和尚：</a:t>
            </a:r>
            <a:r>
              <a:rPr lang="en-US" altLang="zh-CN" dirty="0"/>
              <a:t>“</a:t>
            </a:r>
            <a:r>
              <a:rPr lang="zh-CN" altLang="zh-CN" dirty="0"/>
              <a:t>砍柴，担水，做饭。</a:t>
            </a:r>
            <a:r>
              <a:rPr lang="en-US" altLang="zh-CN" dirty="0"/>
              <a:t>” </a:t>
            </a:r>
            <a:r>
              <a:rPr lang="zh-CN" altLang="zh-CN" dirty="0"/>
              <a:t>小和尚：</a:t>
            </a:r>
            <a:r>
              <a:rPr lang="en-US" altLang="zh-CN" dirty="0"/>
              <a:t>“</a:t>
            </a:r>
            <a:r>
              <a:rPr lang="zh-CN" altLang="zh-CN" dirty="0"/>
              <a:t>那得道后呢？</a:t>
            </a:r>
            <a:r>
              <a:rPr lang="en-US" altLang="zh-CN" dirty="0"/>
              <a:t>”</a:t>
            </a:r>
            <a:r>
              <a:rPr lang="zh-CN" altLang="zh-CN" dirty="0"/>
              <a:t>老和尚：</a:t>
            </a:r>
            <a:r>
              <a:rPr lang="en-US" altLang="zh-CN" dirty="0"/>
              <a:t>“</a:t>
            </a:r>
            <a:r>
              <a:rPr lang="zh-CN" altLang="zh-CN" dirty="0"/>
              <a:t>砍柴，担水，做饭。</a:t>
            </a:r>
            <a:r>
              <a:rPr lang="en-US" altLang="zh-CN" dirty="0"/>
              <a:t>” </a:t>
            </a:r>
            <a:r>
              <a:rPr lang="zh-CN" altLang="zh-CN" dirty="0"/>
              <a:t>小和尚：</a:t>
            </a:r>
            <a:r>
              <a:rPr lang="en-US" altLang="zh-CN" dirty="0"/>
              <a:t>“</a:t>
            </a:r>
            <a:r>
              <a:rPr lang="zh-CN" altLang="zh-CN" dirty="0"/>
              <a:t>那何谓得道？</a:t>
            </a:r>
            <a:r>
              <a:rPr lang="en-US" altLang="zh-CN" dirty="0"/>
              <a:t>” </a:t>
            </a:r>
            <a:r>
              <a:rPr lang="zh-CN" altLang="zh-CN" dirty="0"/>
              <a:t>老和尚：</a:t>
            </a:r>
            <a:r>
              <a:rPr lang="en-US" altLang="zh-CN" dirty="0"/>
              <a:t>“</a:t>
            </a:r>
            <a:r>
              <a:rPr lang="zh-CN" altLang="zh-CN" dirty="0"/>
              <a:t>得道前，砍柴时惦着挑水，挑水时惦着做饭；得道后，砍柴即砍柴，担水即担水，做饭即做饭。</a:t>
            </a:r>
            <a:r>
              <a:rPr lang="en-US" altLang="zh-CN" dirty="0"/>
              <a:t>”</a:t>
            </a:r>
            <a:endParaRPr lang="zh-CN" altLang="zh-CN" dirty="0"/>
          </a:p>
          <a:p>
            <a:r>
              <a:rPr lang="zh-CN" altLang="zh-CN" dirty="0"/>
              <a:t>我们大多数人，在做一件事的时候，心在另一件事上。我们坐公车，手里在玩手机；我们在吃饭，眼睛在看电视。。。我们的企图很多，放不下的事时时放在心上，而不能转移。所以我们做事情觉得累。其实家务劳动没有那么累，因为我们的态度，因为我们没有用心在做，所以我们会累。老和尚讲的，就是这个道理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所以</a:t>
            </a:r>
            <a:r>
              <a:rPr lang="zh-CN" altLang="zh-CN" dirty="0"/>
              <a:t>我们看两个人外表在做同一件事，里面的内容可能是不同的。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518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dream and road</a:t>
            </a:r>
            <a:endParaRPr lang="zh-CN" altLang="en-US" dirty="0"/>
          </a:p>
        </p:txBody>
      </p:sp>
      <p:graphicFrame>
        <p:nvGraphicFramePr>
          <p:cNvPr id="3" name="内容占位符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87322936"/>
              </p:ext>
            </p:extLst>
          </p:nvPr>
        </p:nvGraphicFramePr>
        <p:xfrm>
          <a:off x="261938" y="1717675"/>
          <a:ext cx="403225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内容占位符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27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THX</a:t>
            </a:r>
            <a:r>
              <a:rPr lang="zh-CN" altLang="en-US" dirty="0" smtClean="0"/>
              <a:t>！ </a:t>
            </a:r>
            <a:r>
              <a:rPr lang="en-US" altLang="zh-CN" dirty="0" smtClean="0"/>
              <a:t>Q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297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-VI主题-蓝">
  <a:themeElements>
    <a:clrScheme name="VI蓝色版">
      <a:dk1>
        <a:srgbClr val="000000"/>
      </a:dk1>
      <a:lt1>
        <a:srgbClr val="FFFFFF"/>
      </a:lt1>
      <a:dk2>
        <a:srgbClr val="BD9F68"/>
      </a:dk2>
      <a:lt2>
        <a:srgbClr val="B5B5B6"/>
      </a:lt2>
      <a:accent1>
        <a:srgbClr val="004098"/>
      </a:accent1>
      <a:accent2>
        <a:srgbClr val="0086D1"/>
      </a:accent2>
      <a:accent3>
        <a:srgbClr val="338D27"/>
      </a:accent3>
      <a:accent4>
        <a:srgbClr val="00514E"/>
      </a:accent4>
      <a:accent5>
        <a:srgbClr val="FDD000"/>
      </a:accent5>
      <a:accent6>
        <a:srgbClr val="F08300"/>
      </a:accent6>
      <a:hlink>
        <a:srgbClr val="B5B5B6"/>
      </a:hlink>
      <a:folHlink>
        <a:srgbClr val="BD9F68"/>
      </a:folHlink>
    </a:clrScheme>
    <a:fontScheme name="自定义 7">
      <a:majorFont>
        <a:latin typeface="等线"/>
        <a:ea typeface="等线"/>
        <a:cs typeface=""/>
      </a:majorFont>
      <a:minorFont>
        <a:latin typeface="等线 Light"/>
        <a:ea typeface="等线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2016-VI主题-蓝" id="{1B918C6D-2D61-4306-88BA-3CA31BAAF13F}" vid="{A734D909-B61D-48C4-8B37-4CE49734400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2016-VI主题-蓝</Template>
  <TotalTime>952</TotalTime>
  <Words>233</Words>
  <Application>Microsoft Office PowerPoint</Application>
  <PresentationFormat>全屏显示(4:3)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2016-VI主题-蓝</vt:lpstr>
      <vt:lpstr>交大蓝ppt版</vt:lpstr>
      <vt:lpstr>大纲,过渡页</vt:lpstr>
      <vt:lpstr>什么是专心？</vt:lpstr>
      <vt:lpstr>dream and road</vt:lpstr>
      <vt:lpstr>THX！ Q？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沈小丹</dc:creator>
  <cp:lastModifiedBy>DELL</cp:lastModifiedBy>
  <cp:revision>52</cp:revision>
  <dcterms:created xsi:type="dcterms:W3CDTF">2016-04-20T02:59:17Z</dcterms:created>
  <dcterms:modified xsi:type="dcterms:W3CDTF">2018-01-06T23:46:32Z</dcterms:modified>
</cp:coreProperties>
</file>